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15.png" ContentType="image/png"/>
  <Override PartName="/ppt/media/image3.jpeg" ContentType="image/jpeg"/>
  <Override PartName="/ppt/media/image30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13.png" ContentType="image/png"/>
  <Override PartName="/ppt/media/image33.wmf" ContentType="image/x-wmf"/>
  <Override PartName="/ppt/media/image50.png" ContentType="image/png"/>
  <Override PartName="/ppt/media/image40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hdphoto2.wdp" ContentType="image/vnd.ms-photo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48.png" ContentType="image/png"/>
  <Override PartName="/ppt/media/image11.png" ContentType="image/png"/>
  <Override PartName="/ppt/media/hdphoto1.wdp" ContentType="image/vnd.ms-photo"/>
  <Override PartName="/ppt/media/image36.png" ContentType="image/png"/>
  <Override PartName="/ppt/media/image6.png" ContentType="image/png"/>
  <Override PartName="/ppt/media/image29.png" ContentType="image/png"/>
  <Override PartName="/ppt/media/image35.png" ContentType="image/png"/>
  <Override PartName="/ppt/media/image5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E7DFF5-D04C-4709-BDF1-5C3D0B7E524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75600"/>
            <a:ext cx="9071280" cy="124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F8B7BA-E105-4656-80AE-8BE297B82E1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75600"/>
            <a:ext cx="9071280" cy="124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1BC969-FEFE-42C9-88A7-61363749C74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75600"/>
            <a:ext cx="9071280" cy="124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91DE58-2E08-4EA0-A779-C848DF84ED7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75600"/>
            <a:ext cx="9071280" cy="124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B6DF9E-BC7D-4870-AA4D-ECB05FA31C1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75600"/>
            <a:ext cx="9071280" cy="124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01B57D-1CC2-492B-976B-911F76EA7FC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75600"/>
            <a:ext cx="9071280" cy="124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5DC77D-0B80-4DA2-A8F2-A41D7C1976E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75600"/>
            <a:ext cx="9071280" cy="124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BCAD84-A2E7-4CAA-B1DE-A41B032768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7128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D4ABB5-99F4-465D-80EE-FB144CD3BC5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75600"/>
            <a:ext cx="9071280" cy="124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B96947-CDB7-4583-B3EB-309BABDA59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75600"/>
            <a:ext cx="9071280" cy="124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CFB3B5-C109-4B56-A3A9-576CD7BD33E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75600"/>
            <a:ext cx="9071280" cy="124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D051AD-818E-4D33-AB6F-FAB43EF30F4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ed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337920" y="5253840"/>
            <a:ext cx="3397680" cy="298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117200" y="5253840"/>
            <a:ext cx="2264040" cy="298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ru-RU" sz="1400" spc="-1" strike="noStrike">
                <a:solidFill>
                  <a:srgbClr val="1f1f1f"/>
                </a:solidFill>
                <a:latin typeface="Elektra Light Pro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172936B3-FC04-48EF-BFB2-637B94B4B2B8}" type="slidenum">
              <a:rPr b="0" lang="ru-RU" sz="1400" spc="-1" strike="noStrike">
                <a:solidFill>
                  <a:srgbClr val="1f1f1f"/>
                </a:solidFill>
                <a:latin typeface="Elektra Light Pro"/>
                <a:ea typeface="DejaVu Sans"/>
              </a:rPr>
              <a:t>2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91920" y="5253840"/>
            <a:ext cx="2264040" cy="298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 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</a:t>
            </a:r>
            <a:r>
              <a:rPr b="0" lang="ru-RU" sz="4400" spc="-1" strike="noStrike">
                <a:latin typeface="Arial"/>
              </a:rPr>
              <a:t>правк</a:t>
            </a:r>
            <a:r>
              <a:rPr b="0" lang="ru-RU" sz="4400" spc="-1" strike="noStrike">
                <a:latin typeface="Arial"/>
              </a:rPr>
              <a:t>и </a:t>
            </a:r>
            <a:r>
              <a:rPr b="0" lang="ru-RU" sz="4400" spc="-1" strike="noStrike">
                <a:latin typeface="Arial"/>
              </a:rPr>
              <a:t>текст</a:t>
            </a:r>
            <a:r>
              <a:rPr b="0" lang="ru-RU" sz="4400" spc="-1" strike="noStrike">
                <a:latin typeface="Arial"/>
              </a:rPr>
              <a:t>а </a:t>
            </a:r>
            <a:r>
              <a:rPr b="0" lang="ru-RU" sz="4400" spc="-1" strike="noStrike">
                <a:latin typeface="Arial"/>
              </a:rPr>
              <a:t>загла</a:t>
            </a:r>
            <a:r>
              <a:rPr b="0" lang="ru-RU" sz="4400" spc="-1" strike="noStrike">
                <a:latin typeface="Arial"/>
              </a:rPr>
              <a:t>вия </a:t>
            </a:r>
            <a:r>
              <a:rPr b="0" lang="ru-RU" sz="4400" spc="-1" strike="noStrike">
                <a:latin typeface="Arial"/>
              </a:rPr>
              <a:t>щёлк</a:t>
            </a:r>
            <a:r>
              <a:rPr b="0" lang="ru-RU" sz="4400" spc="-1" strike="noStrike">
                <a:latin typeface="Arial"/>
              </a:rPr>
              <a:t>ните </a:t>
            </a:r>
            <a:r>
              <a:rPr b="0" lang="ru-RU" sz="4400" spc="-1" strike="noStrike">
                <a:latin typeface="Arial"/>
              </a:rPr>
              <a:t>мышь</a:t>
            </a:r>
            <a:r>
              <a:rPr b="0" lang="ru-RU" sz="4400" spc="-1" strike="noStrike">
                <a:latin typeface="Arial"/>
              </a:rPr>
              <a:t>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microsoft.com/office/2007/relationships/hdphoto" Target="../media/hdphoto1.wdp"/><Relationship Id="rId4" Type="http://schemas.openxmlformats.org/officeDocument/2006/relationships/image" Target="../media/image32.png"/><Relationship Id="rId5" Type="http://schemas.microsoft.com/office/2007/relationships/hdphoto" Target="../media/hdphoto2.wdp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ed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Прямоугольник 120"/>
          <p:cNvSpPr/>
          <p:nvPr/>
        </p:nvSpPr>
        <p:spPr>
          <a:xfrm>
            <a:off x="0" y="1487160"/>
            <a:ext cx="10074960" cy="417816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2" name="Text Box 24"/>
          <p:cNvSpPr/>
          <p:nvPr/>
        </p:nvSpPr>
        <p:spPr>
          <a:xfrm>
            <a:off x="182160" y="1635840"/>
            <a:ext cx="8420760" cy="11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25000"/>
              </a:lnSpc>
              <a:buNone/>
            </a:pPr>
            <a:r>
              <a:rPr b="0" lang="ru-RU" sz="2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Отдел перспективных информационных технологий</a:t>
            </a:r>
            <a:endParaRPr b="0" lang="ru-RU" sz="2800" spc="-1" strike="noStrike">
              <a:solidFill>
                <a:srgbClr val="595959"/>
              </a:solidFill>
              <a:latin typeface="Arial"/>
            </a:endParaRPr>
          </a:p>
        </p:txBody>
      </p:sp>
      <p:pic>
        <p:nvPicPr>
          <p:cNvPr id="43" name="Рисунок 2" descr=""/>
          <p:cNvPicPr/>
          <p:nvPr/>
        </p:nvPicPr>
        <p:blipFill>
          <a:blip r:embed="rId1"/>
          <a:stretch/>
        </p:blipFill>
        <p:spPr>
          <a:xfrm>
            <a:off x="7935480" y="5050800"/>
            <a:ext cx="1949760" cy="451080"/>
          </a:xfrm>
          <a:prstGeom prst="rect">
            <a:avLst/>
          </a:prstGeom>
          <a:ln w="0">
            <a:noFill/>
          </a:ln>
        </p:spPr>
      </p:pic>
      <p:sp>
        <p:nvSpPr>
          <p:cNvPr id="44" name="CustomShape 3"/>
          <p:cNvSpPr/>
          <p:nvPr/>
        </p:nvSpPr>
        <p:spPr>
          <a:xfrm>
            <a:off x="7141320" y="445680"/>
            <a:ext cx="2902320" cy="58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JP Thin"/>
                <a:ea typeface="DejaVu Sans"/>
              </a:rPr>
              <a:t>www.niitp.ru</a:t>
            </a:r>
            <a:endParaRPr b="0" lang="ru-RU" sz="1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JP Thin"/>
                <a:ea typeface="DejaVu Sans"/>
              </a:rPr>
              <a:t>+7 (499) 204-91-31</a:t>
            </a:r>
            <a:endParaRPr b="0" lang="ru-RU" sz="1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JP Thin"/>
                <a:ea typeface="DejaVu Sans"/>
              </a:rPr>
              <a:t>info-19@niitp.ru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0" y="1635840"/>
            <a:ext cx="1014192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Прямая соединительная линия 125"/>
          <p:cNvSpPr/>
          <p:nvPr/>
        </p:nvSpPr>
        <p:spPr>
          <a:xfrm>
            <a:off x="1080" y="1635840"/>
            <a:ext cx="7325640" cy="360"/>
          </a:xfrm>
          <a:prstGeom prst="line">
            <a:avLst/>
          </a:prstGeom>
          <a:ln w="1260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120" rIns="96120" tIns="0" bIns="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b="0" lang="ru-RU" sz="18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47" name="Прямая соединительная линия 126"/>
          <p:cNvSpPr/>
          <p:nvPr/>
        </p:nvSpPr>
        <p:spPr>
          <a:xfrm flipH="1">
            <a:off x="8057160" y="445320"/>
            <a:ext cx="2021040" cy="36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Прямоугольник 242"/>
          <p:cNvSpPr/>
          <p:nvPr/>
        </p:nvSpPr>
        <p:spPr>
          <a:xfrm>
            <a:off x="0" y="0"/>
            <a:ext cx="6773400" cy="566568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Прямоугольник 243"/>
          <p:cNvSpPr/>
          <p:nvPr/>
        </p:nvSpPr>
        <p:spPr>
          <a:xfrm rot="21589200">
            <a:off x="6597720" y="3600"/>
            <a:ext cx="3476160" cy="566532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Прямоугольник 244"/>
          <p:cNvSpPr/>
          <p:nvPr/>
        </p:nvSpPr>
        <p:spPr>
          <a:xfrm>
            <a:off x="182520" y="112320"/>
            <a:ext cx="5857200" cy="5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Система интеллектуального управления КА</a:t>
            </a:r>
            <a:endParaRPr b="0" lang="ru-RU" sz="28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63" name="Прямоугольник 245"/>
          <p:cNvSpPr/>
          <p:nvPr/>
        </p:nvSpPr>
        <p:spPr>
          <a:xfrm>
            <a:off x="182520" y="1094400"/>
            <a:ext cx="457524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НИР УМКА</a:t>
            </a:r>
            <a:endParaRPr b="0" lang="ru-RU" sz="18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64" name="Прямоугольник 246"/>
          <p:cNvSpPr/>
          <p:nvPr/>
        </p:nvSpPr>
        <p:spPr>
          <a:xfrm>
            <a:off x="182520" y="1501920"/>
            <a:ext cx="6223680" cy="66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Автоматизированная система оценки, прогноза, поддержки принятия решений при управлении КА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65" name="Прямоугольник 247"/>
          <p:cNvSpPr/>
          <p:nvPr/>
        </p:nvSpPr>
        <p:spPr>
          <a:xfrm>
            <a:off x="180000" y="2160000"/>
            <a:ext cx="7505280" cy="178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Имитационное моделирование процессов КА (цифровой двойник)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Определение прогнозируемого состояния между СС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Анализ тенденций изменения показателей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Автоматическая генерация программ управления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66" name="Прямоугольник 248"/>
          <p:cNvSpPr/>
          <p:nvPr/>
        </p:nvSpPr>
        <p:spPr>
          <a:xfrm>
            <a:off x="182520" y="3980520"/>
            <a:ext cx="7322400" cy="14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Повышение уровня автоматизации процессов управления КА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Оперативность принятия решений по управлению КА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Повышение эффективности эксплуатации  средств управления КА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67" name="Прямая соединительная линия 249"/>
          <p:cNvSpPr/>
          <p:nvPr/>
        </p:nvSpPr>
        <p:spPr>
          <a:xfrm>
            <a:off x="255960" y="1090800"/>
            <a:ext cx="5750640" cy="36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Прямая соединительная линия 250"/>
          <p:cNvSpPr/>
          <p:nvPr/>
        </p:nvSpPr>
        <p:spPr>
          <a:xfrm flipV="1">
            <a:off x="163800" y="1569600"/>
            <a:ext cx="360" cy="37440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69" name="Рисунок 251" descr=""/>
          <p:cNvPicPr/>
          <p:nvPr/>
        </p:nvPicPr>
        <p:blipFill>
          <a:blip r:embed="rId1"/>
          <a:stretch/>
        </p:blipFill>
        <p:spPr>
          <a:xfrm>
            <a:off x="11935800" y="3530520"/>
            <a:ext cx="2780640" cy="1312560"/>
          </a:xfrm>
          <a:prstGeom prst="rect">
            <a:avLst/>
          </a:prstGeom>
          <a:ln w="0">
            <a:noFill/>
          </a:ln>
        </p:spPr>
      </p:pic>
      <p:sp>
        <p:nvSpPr>
          <p:cNvPr id="170" name="Google Shape;9694;p 4"/>
          <p:cNvSpPr/>
          <p:nvPr/>
        </p:nvSpPr>
        <p:spPr>
          <a:xfrm>
            <a:off x="11789280" y="3421080"/>
            <a:ext cx="3040560" cy="2255760"/>
          </a:xfrm>
          <a:custGeom>
            <a:avLst/>
            <a:gdLst/>
            <a:ahLst/>
            <a:rect l="l" t="t" r="r" b="b"/>
            <a:pathLst>
              <a:path w="19326" h="18118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1" name="Picture 14" descr=""/>
          <p:cNvPicPr/>
          <p:nvPr/>
        </p:nvPicPr>
        <p:blipFill>
          <a:blip r:embed="rId2"/>
          <a:stretch/>
        </p:blipFill>
        <p:spPr>
          <a:xfrm>
            <a:off x="6962040" y="586800"/>
            <a:ext cx="2940840" cy="1344600"/>
          </a:xfrm>
          <a:prstGeom prst="rect">
            <a:avLst/>
          </a:prstGeom>
          <a:ln w="9525">
            <a:noFill/>
          </a:ln>
        </p:spPr>
      </p:pic>
      <p:pic>
        <p:nvPicPr>
          <p:cNvPr id="172" name="Picture 15" descr=""/>
          <p:cNvPicPr/>
          <p:nvPr/>
        </p:nvPicPr>
        <p:blipFill>
          <a:blip r:embed="rId3"/>
          <a:stretch/>
        </p:blipFill>
        <p:spPr>
          <a:xfrm>
            <a:off x="6958440" y="3859920"/>
            <a:ext cx="2930760" cy="1344600"/>
          </a:xfrm>
          <a:prstGeom prst="rect">
            <a:avLst/>
          </a:prstGeom>
          <a:ln w="0">
            <a:noFill/>
          </a:ln>
        </p:spPr>
      </p:pic>
      <p:pic>
        <p:nvPicPr>
          <p:cNvPr id="173" name="Picture 17" descr=""/>
          <p:cNvPicPr/>
          <p:nvPr/>
        </p:nvPicPr>
        <p:blipFill>
          <a:blip r:embed="rId4"/>
          <a:stretch/>
        </p:blipFill>
        <p:spPr>
          <a:xfrm>
            <a:off x="6962040" y="2193840"/>
            <a:ext cx="2931480" cy="134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Прямоугольник 256"/>
          <p:cNvSpPr/>
          <p:nvPr/>
        </p:nvSpPr>
        <p:spPr>
          <a:xfrm>
            <a:off x="0" y="0"/>
            <a:ext cx="6590520" cy="566640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Arial"/>
                <a:ea typeface="DejaVu Sans"/>
              </a:rPr>
              <a:t>                  </a:t>
            </a:r>
            <a:endParaRPr b="0" lang="ru-RU" sz="18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75" name="Прямоугольник 257"/>
          <p:cNvSpPr/>
          <p:nvPr/>
        </p:nvSpPr>
        <p:spPr>
          <a:xfrm rot="21588600">
            <a:off x="6330240" y="3960"/>
            <a:ext cx="3780000" cy="566568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Прямая соединительная линия 258"/>
          <p:cNvSpPr/>
          <p:nvPr/>
        </p:nvSpPr>
        <p:spPr>
          <a:xfrm>
            <a:off x="255600" y="594000"/>
            <a:ext cx="5713920" cy="36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Прямоугольник 259"/>
          <p:cNvSpPr/>
          <p:nvPr/>
        </p:nvSpPr>
        <p:spPr>
          <a:xfrm>
            <a:off x="182160" y="58680"/>
            <a:ext cx="60354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Иммитационное моделирование</a:t>
            </a:r>
            <a:endParaRPr b="0" lang="ru-RU" sz="28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78" name="Прямоугольник 260"/>
          <p:cNvSpPr/>
          <p:nvPr/>
        </p:nvSpPr>
        <p:spPr>
          <a:xfrm>
            <a:off x="365400" y="1189440"/>
            <a:ext cx="5675040" cy="70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Разработан ПК иммитационного моделирования для оценки:</a:t>
            </a:r>
            <a:endParaRPr b="0" lang="ru-RU" sz="16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79" name="Прямоугольник 261"/>
          <p:cNvSpPr/>
          <p:nvPr/>
        </p:nvSpPr>
        <p:spPr>
          <a:xfrm>
            <a:off x="365400" y="2231280"/>
            <a:ext cx="1646280" cy="5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Показателей надёжности КС</a:t>
            </a:r>
            <a:endParaRPr b="0" lang="ru-RU" sz="14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80" name="Прямоугольник 262"/>
          <p:cNvSpPr/>
          <p:nvPr/>
        </p:nvSpPr>
        <p:spPr>
          <a:xfrm>
            <a:off x="2746440" y="2231280"/>
            <a:ext cx="1646280" cy="5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Достаточности средств НКУ</a:t>
            </a:r>
            <a:endParaRPr b="0" lang="ru-RU" sz="14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81" name="Прямоугольник 263"/>
          <p:cNvSpPr/>
          <p:nvPr/>
        </p:nvSpPr>
        <p:spPr>
          <a:xfrm>
            <a:off x="5309640" y="2239560"/>
            <a:ext cx="913680" cy="2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ТТХ КС</a:t>
            </a:r>
            <a:endParaRPr b="0" lang="ru-RU" sz="14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82" name="Прямая соединительная линия 264"/>
          <p:cNvSpPr/>
          <p:nvPr/>
        </p:nvSpPr>
        <p:spPr>
          <a:xfrm>
            <a:off x="1097640" y="8203320"/>
            <a:ext cx="360" cy="297720"/>
          </a:xfrm>
          <a:prstGeom prst="line">
            <a:avLst/>
          </a:prstGeom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Прямоугольник 265"/>
          <p:cNvSpPr/>
          <p:nvPr/>
        </p:nvSpPr>
        <p:spPr>
          <a:xfrm>
            <a:off x="365400" y="1189440"/>
            <a:ext cx="5675040" cy="741960"/>
          </a:xfrm>
          <a:prstGeom prst="rect">
            <a:avLst/>
          </a:prstGeom>
          <a:noFill/>
          <a:ln w="0">
            <a:solidFill>
              <a:srgbClr val="595959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Прямоугольник 266"/>
          <p:cNvSpPr/>
          <p:nvPr/>
        </p:nvSpPr>
        <p:spPr>
          <a:xfrm>
            <a:off x="365400" y="3421080"/>
            <a:ext cx="5675040" cy="12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14000"/>
              </a:lnSpc>
              <a:spcBef>
                <a:spcPts val="320"/>
              </a:spcBef>
              <a:buNone/>
            </a:pPr>
            <a:r>
              <a:rPr b="0" lang="ru-RU" sz="1600" spc="-1" strike="noStrike">
                <a:solidFill>
                  <a:srgbClr val="595959"/>
                </a:solidFill>
                <a:latin typeface="Noto Sans CJK JP Thin"/>
                <a:ea typeface="WenQuanYi Micro Hei"/>
              </a:rPr>
              <a:t>На основе предложенных алгоритмов и моделей возможно получать необходимые количественные характеристики КС. </a:t>
            </a:r>
            <a:endParaRPr b="0" lang="ru-RU" sz="1600" spc="-1" strike="noStrike">
              <a:solidFill>
                <a:srgbClr val="595959"/>
              </a:solidFill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320"/>
              </a:spcBef>
              <a:buNone/>
            </a:pPr>
            <a:endParaRPr b="0" lang="ru-RU" sz="1600" spc="-1" strike="noStrike">
              <a:solidFill>
                <a:srgbClr val="595959"/>
              </a:solidFill>
              <a:latin typeface="Arial"/>
            </a:endParaRPr>
          </a:p>
        </p:txBody>
      </p:sp>
      <p:pic>
        <p:nvPicPr>
          <p:cNvPr id="185" name="Рисунок 4" descr="C:\Users\user\Desktop\screenShots\Оценка ТТХ_013.png"/>
          <p:cNvPicPr/>
          <p:nvPr/>
        </p:nvPicPr>
        <p:blipFill>
          <a:blip r:embed="rId1"/>
          <a:stretch/>
        </p:blipFill>
        <p:spPr>
          <a:xfrm>
            <a:off x="6904800" y="147960"/>
            <a:ext cx="2981160" cy="1461960"/>
          </a:xfrm>
          <a:prstGeom prst="rect">
            <a:avLst/>
          </a:prstGeom>
          <a:ln w="0">
            <a:noFill/>
          </a:ln>
        </p:spPr>
      </p:pic>
      <p:pic>
        <p:nvPicPr>
          <p:cNvPr id="186" name="Рисунок 5" descr="C:\Users\user\Desktop\Луч\screenshots\4.png"/>
          <p:cNvPicPr/>
          <p:nvPr/>
        </p:nvPicPr>
        <p:blipFill>
          <a:blip r:embed="rId2"/>
          <a:stretch/>
        </p:blipFill>
        <p:spPr>
          <a:xfrm>
            <a:off x="6905880" y="2082600"/>
            <a:ext cx="2980080" cy="1402920"/>
          </a:xfrm>
          <a:prstGeom prst="rect">
            <a:avLst/>
          </a:prstGeom>
          <a:ln w="0">
            <a:noFill/>
          </a:ln>
        </p:spPr>
      </p:pic>
      <p:pic>
        <p:nvPicPr>
          <p:cNvPr id="187" name="Picture 16" descr="Y:\Обмен\КП_ИАО\скриншоты\достаточность\в презентацию.png"/>
          <p:cNvPicPr/>
          <p:nvPr/>
        </p:nvPicPr>
        <p:blipFill>
          <a:blip r:embed="rId3"/>
          <a:stretch/>
        </p:blipFill>
        <p:spPr>
          <a:xfrm>
            <a:off x="6973920" y="3867480"/>
            <a:ext cx="2912040" cy="1393920"/>
          </a:xfrm>
          <a:prstGeom prst="rect">
            <a:avLst/>
          </a:prstGeom>
          <a:ln w="0">
            <a:noFill/>
          </a:ln>
        </p:spPr>
      </p:pic>
      <p:sp>
        <p:nvSpPr>
          <p:cNvPr id="188" name="Прямоугольник 270"/>
          <p:cNvSpPr/>
          <p:nvPr/>
        </p:nvSpPr>
        <p:spPr>
          <a:xfrm>
            <a:off x="6591960" y="1636200"/>
            <a:ext cx="347688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14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СЧ НИР «Авангард–Конвергенция–НИИ ТП  З»</a:t>
            </a:r>
            <a:endParaRPr b="0" lang="ru-RU" sz="14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89" name="Прямоугольник 271"/>
          <p:cNvSpPr/>
          <p:nvPr/>
        </p:nvSpPr>
        <p:spPr>
          <a:xfrm>
            <a:off x="6774840" y="3516480"/>
            <a:ext cx="32940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14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Оценка ТТХ МКСР «Луч-5М» </a:t>
            </a:r>
            <a:endParaRPr b="0" lang="ru-RU" sz="14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90" name="Прямоугольник 272"/>
          <p:cNvSpPr/>
          <p:nvPr/>
        </p:nvSpPr>
        <p:spPr>
          <a:xfrm>
            <a:off x="6774840" y="5293080"/>
            <a:ext cx="330048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14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Оценка достаточности средств НАКУ</a:t>
            </a:r>
            <a:endParaRPr b="0" lang="ru-RU" sz="1400" spc="-1" strike="noStrike">
              <a:solidFill>
                <a:srgbClr val="595959"/>
              </a:solidFill>
              <a:latin typeface="Arial"/>
            </a:endParaRPr>
          </a:p>
        </p:txBody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Прямоугольник 273"/>
          <p:cNvSpPr/>
          <p:nvPr/>
        </p:nvSpPr>
        <p:spPr>
          <a:xfrm>
            <a:off x="182880" y="743040"/>
            <a:ext cx="9702720" cy="446040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Прямоугольник 274"/>
          <p:cNvSpPr/>
          <p:nvPr/>
        </p:nvSpPr>
        <p:spPr>
          <a:xfrm>
            <a:off x="2563200" y="0"/>
            <a:ext cx="4758840" cy="59256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2edeb"/>
                </a:solidFill>
                <a:latin typeface="Noto Sans CJK HK Light"/>
                <a:ea typeface="DejaVu Sans"/>
              </a:rPr>
              <a:t>Комплексные решения</a:t>
            </a:r>
            <a:endParaRPr b="0" lang="ru-RU" sz="3200" spc="-1" strike="noStrike">
              <a:solidFill>
                <a:srgbClr val="f2edeb"/>
              </a:solidFill>
              <a:latin typeface="Arial"/>
            </a:endParaRPr>
          </a:p>
        </p:txBody>
      </p:sp>
      <p:sp>
        <p:nvSpPr>
          <p:cNvPr id="193" name="Прямоугольник 275"/>
          <p:cNvSpPr/>
          <p:nvPr/>
        </p:nvSpPr>
        <p:spPr>
          <a:xfrm>
            <a:off x="5056920" y="1540800"/>
            <a:ext cx="2045160" cy="2770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Анализ 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требований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4" name="Прямоугольник 276"/>
          <p:cNvSpPr/>
          <p:nvPr/>
        </p:nvSpPr>
        <p:spPr>
          <a:xfrm>
            <a:off x="5132160" y="1189440"/>
            <a:ext cx="2192400" cy="29732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Реализация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5" name="Прямоугольник 277"/>
          <p:cNvSpPr/>
          <p:nvPr/>
        </p:nvSpPr>
        <p:spPr>
          <a:xfrm>
            <a:off x="7437960" y="1540800"/>
            <a:ext cx="2045160" cy="2770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Анализ 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требований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6" name="Прямоугольник 278"/>
          <p:cNvSpPr/>
          <p:nvPr/>
        </p:nvSpPr>
        <p:spPr>
          <a:xfrm>
            <a:off x="7510320" y="1189440"/>
            <a:ext cx="2192760" cy="29732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Внедрение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7" name="Прямоугольник 279"/>
          <p:cNvSpPr/>
          <p:nvPr/>
        </p:nvSpPr>
        <p:spPr>
          <a:xfrm>
            <a:off x="291960" y="1338480"/>
            <a:ext cx="2192400" cy="2973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Анализ 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требований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8" name="Прямоугольник 280"/>
          <p:cNvSpPr/>
          <p:nvPr/>
        </p:nvSpPr>
        <p:spPr>
          <a:xfrm>
            <a:off x="365400" y="1189440"/>
            <a:ext cx="2192400" cy="29732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Анализ 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требований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9" name="Прямоугольник 281"/>
          <p:cNvSpPr/>
          <p:nvPr/>
        </p:nvSpPr>
        <p:spPr>
          <a:xfrm>
            <a:off x="2676600" y="1546560"/>
            <a:ext cx="2045160" cy="2770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Анализ 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требований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00" name="Прямоугольник 282"/>
          <p:cNvSpPr/>
          <p:nvPr/>
        </p:nvSpPr>
        <p:spPr>
          <a:xfrm>
            <a:off x="2743560" y="1189440"/>
            <a:ext cx="2192400" cy="29732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Проектирование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Прямоугольник 283"/>
          <p:cNvSpPr/>
          <p:nvPr/>
        </p:nvSpPr>
        <p:spPr>
          <a:xfrm>
            <a:off x="182160" y="743040"/>
            <a:ext cx="9702720" cy="446040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Прямоугольник 284"/>
          <p:cNvSpPr/>
          <p:nvPr/>
        </p:nvSpPr>
        <p:spPr>
          <a:xfrm>
            <a:off x="2746080" y="0"/>
            <a:ext cx="4575960" cy="59256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Анализ требований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203" name="Прямоугольник 285"/>
          <p:cNvSpPr/>
          <p:nvPr/>
        </p:nvSpPr>
        <p:spPr>
          <a:xfrm>
            <a:off x="1098000" y="2677680"/>
            <a:ext cx="2743200" cy="29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Прямоугольник 286"/>
          <p:cNvSpPr/>
          <p:nvPr/>
        </p:nvSpPr>
        <p:spPr>
          <a:xfrm>
            <a:off x="548280" y="1338480"/>
            <a:ext cx="4392720" cy="741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Прямоугольник 287"/>
          <p:cNvSpPr/>
          <p:nvPr/>
        </p:nvSpPr>
        <p:spPr>
          <a:xfrm>
            <a:off x="731520" y="1189440"/>
            <a:ext cx="4392720" cy="74196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Исследование предметной области работы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06" name="Прямоугольник 288"/>
          <p:cNvSpPr/>
          <p:nvPr/>
        </p:nvSpPr>
        <p:spPr>
          <a:xfrm>
            <a:off x="548280" y="2529000"/>
            <a:ext cx="4392720" cy="741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Прямоугольник 289"/>
          <p:cNvSpPr/>
          <p:nvPr/>
        </p:nvSpPr>
        <p:spPr>
          <a:xfrm>
            <a:off x="731520" y="2379960"/>
            <a:ext cx="4392720" cy="74196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Формирования количественных и качественных требований к системе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08" name="Прямоугольник 290"/>
          <p:cNvSpPr/>
          <p:nvPr/>
        </p:nvSpPr>
        <p:spPr>
          <a:xfrm>
            <a:off x="548280" y="3718800"/>
            <a:ext cx="4392720" cy="741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Прямоугольник 291"/>
          <p:cNvSpPr/>
          <p:nvPr/>
        </p:nvSpPr>
        <p:spPr>
          <a:xfrm>
            <a:off x="731520" y="3569760"/>
            <a:ext cx="4392720" cy="74196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Проект технического задания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10" name="Рисунок 292" descr=""/>
          <p:cNvPicPr/>
          <p:nvPr/>
        </p:nvPicPr>
        <p:blipFill>
          <a:blip r:embed="rId1"/>
          <a:stretch/>
        </p:blipFill>
        <p:spPr>
          <a:xfrm>
            <a:off x="6225840" y="1338480"/>
            <a:ext cx="3033000" cy="300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Прямоугольник 293"/>
          <p:cNvSpPr/>
          <p:nvPr/>
        </p:nvSpPr>
        <p:spPr>
          <a:xfrm>
            <a:off x="182160" y="743040"/>
            <a:ext cx="9702720" cy="446040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Прямоугольник 294"/>
          <p:cNvSpPr/>
          <p:nvPr/>
        </p:nvSpPr>
        <p:spPr>
          <a:xfrm>
            <a:off x="2746080" y="0"/>
            <a:ext cx="4575960" cy="59256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Проектирование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213" name="Прямоугольник 295"/>
          <p:cNvSpPr/>
          <p:nvPr/>
        </p:nvSpPr>
        <p:spPr>
          <a:xfrm>
            <a:off x="1098000" y="2677680"/>
            <a:ext cx="2743200" cy="29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Овал 296"/>
          <p:cNvSpPr/>
          <p:nvPr/>
        </p:nvSpPr>
        <p:spPr>
          <a:xfrm>
            <a:off x="328320" y="1239120"/>
            <a:ext cx="2683080" cy="217980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Овал 297"/>
          <p:cNvSpPr/>
          <p:nvPr/>
        </p:nvSpPr>
        <p:spPr>
          <a:xfrm>
            <a:off x="572760" y="1040760"/>
            <a:ext cx="2683080" cy="2179800"/>
          </a:xfrm>
          <a:prstGeom prst="ellipse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Выбор оптимальных программных решений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16" name="Овал 298"/>
          <p:cNvSpPr/>
          <p:nvPr/>
        </p:nvSpPr>
        <p:spPr>
          <a:xfrm>
            <a:off x="2379960" y="2873520"/>
            <a:ext cx="2685600" cy="218160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Овал 299"/>
          <p:cNvSpPr/>
          <p:nvPr/>
        </p:nvSpPr>
        <p:spPr>
          <a:xfrm>
            <a:off x="2621880" y="2677680"/>
            <a:ext cx="2685600" cy="2181600"/>
          </a:xfrm>
          <a:prstGeom prst="ellipse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Разработка гибкой архитектуры системы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18" name="Овал 300"/>
          <p:cNvSpPr/>
          <p:nvPr/>
        </p:nvSpPr>
        <p:spPr>
          <a:xfrm>
            <a:off x="4797720" y="1239120"/>
            <a:ext cx="2683080" cy="217980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Овал 301"/>
          <p:cNvSpPr/>
          <p:nvPr/>
        </p:nvSpPr>
        <p:spPr>
          <a:xfrm>
            <a:off x="5041080" y="1040760"/>
            <a:ext cx="2683080" cy="2179800"/>
          </a:xfrm>
          <a:prstGeom prst="ellipse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Анализ рынка аппаратной части и выбор комплектующих</a:t>
            </a:r>
            <a:endParaRPr b="0" lang="ru-RU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600" spc="-1" strike="noStrike">
              <a:latin typeface="Arial"/>
            </a:endParaRPr>
          </a:p>
        </p:txBody>
      </p:sp>
      <p:sp>
        <p:nvSpPr>
          <p:cNvPr id="220" name="Овал 302"/>
          <p:cNvSpPr/>
          <p:nvPr/>
        </p:nvSpPr>
        <p:spPr>
          <a:xfrm>
            <a:off x="6774840" y="2875320"/>
            <a:ext cx="2683080" cy="217980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Овал 303"/>
          <p:cNvSpPr/>
          <p:nvPr/>
        </p:nvSpPr>
        <p:spPr>
          <a:xfrm>
            <a:off x="7019280" y="2677680"/>
            <a:ext cx="2683080" cy="2179800"/>
          </a:xfrm>
          <a:prstGeom prst="ellipse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Технический проект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 305"/>
          <p:cNvSpPr/>
          <p:nvPr/>
        </p:nvSpPr>
        <p:spPr>
          <a:xfrm>
            <a:off x="182160" y="743040"/>
            <a:ext cx="9702720" cy="446040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Прямоугольник 306"/>
          <p:cNvSpPr/>
          <p:nvPr/>
        </p:nvSpPr>
        <p:spPr>
          <a:xfrm>
            <a:off x="2929320" y="0"/>
            <a:ext cx="4025520" cy="59256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Реализация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224" name="Прямоугольник 307"/>
          <p:cNvSpPr/>
          <p:nvPr/>
        </p:nvSpPr>
        <p:spPr>
          <a:xfrm>
            <a:off x="1098000" y="2677680"/>
            <a:ext cx="2743200" cy="29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5" name="Рисунок 308" descr=""/>
          <p:cNvPicPr/>
          <p:nvPr/>
        </p:nvPicPr>
        <p:blipFill>
          <a:blip r:embed="rId1"/>
          <a:stretch/>
        </p:blipFill>
        <p:spPr>
          <a:xfrm>
            <a:off x="7011360" y="1636200"/>
            <a:ext cx="2065320" cy="890640"/>
          </a:xfrm>
          <a:prstGeom prst="rect">
            <a:avLst/>
          </a:prstGeom>
          <a:ln w="0">
            <a:noFill/>
          </a:ln>
        </p:spPr>
      </p:pic>
      <p:pic>
        <p:nvPicPr>
          <p:cNvPr id="226" name="Рисунок 309" descr=""/>
          <p:cNvPicPr/>
          <p:nvPr/>
        </p:nvPicPr>
        <p:blipFill>
          <a:blip r:embed="rId2"/>
          <a:stretch/>
        </p:blipFill>
        <p:spPr>
          <a:xfrm>
            <a:off x="4211640" y="1636200"/>
            <a:ext cx="1657800" cy="837720"/>
          </a:xfrm>
          <a:prstGeom prst="rect">
            <a:avLst/>
          </a:prstGeom>
          <a:ln w="0">
            <a:noFill/>
          </a:ln>
        </p:spPr>
      </p:pic>
      <p:pic>
        <p:nvPicPr>
          <p:cNvPr id="227" name="Рисунок 310" descr=""/>
          <p:cNvPicPr/>
          <p:nvPr/>
        </p:nvPicPr>
        <p:blipFill>
          <a:blip r:embed="rId3"/>
          <a:stretch/>
        </p:blipFill>
        <p:spPr>
          <a:xfrm>
            <a:off x="1138320" y="1636200"/>
            <a:ext cx="1676520" cy="1039320"/>
          </a:xfrm>
          <a:prstGeom prst="rect">
            <a:avLst/>
          </a:prstGeom>
          <a:ln w="0">
            <a:noFill/>
          </a:ln>
        </p:spPr>
      </p:pic>
      <p:sp>
        <p:nvSpPr>
          <p:cNvPr id="228" name="Прямоугольник 311"/>
          <p:cNvSpPr/>
          <p:nvPr/>
        </p:nvSpPr>
        <p:spPr>
          <a:xfrm>
            <a:off x="548280" y="2974680"/>
            <a:ext cx="2561040" cy="1197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Прямоугольник 312"/>
          <p:cNvSpPr/>
          <p:nvPr/>
        </p:nvSpPr>
        <p:spPr>
          <a:xfrm>
            <a:off x="731520" y="2817360"/>
            <a:ext cx="2561040" cy="119736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Разработка, автономная, комплексная отладка программных решений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30" name="Прямоугольник 313"/>
          <p:cNvSpPr/>
          <p:nvPr/>
        </p:nvSpPr>
        <p:spPr>
          <a:xfrm>
            <a:off x="3588840" y="2965680"/>
            <a:ext cx="2561040" cy="1197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Прямоугольник 314"/>
          <p:cNvSpPr/>
          <p:nvPr/>
        </p:nvSpPr>
        <p:spPr>
          <a:xfrm>
            <a:off x="3772080" y="2826720"/>
            <a:ext cx="2561040" cy="119736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Сборка изделия и проведение предварительных испытаний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32" name="Прямоугольник 315"/>
          <p:cNvSpPr/>
          <p:nvPr/>
        </p:nvSpPr>
        <p:spPr>
          <a:xfrm>
            <a:off x="6591960" y="2974680"/>
            <a:ext cx="2561040" cy="1197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Прямоугольник 316"/>
          <p:cNvSpPr/>
          <p:nvPr/>
        </p:nvSpPr>
        <p:spPr>
          <a:xfrm>
            <a:off x="6774840" y="2826720"/>
            <a:ext cx="2561040" cy="119736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Демонстрация заказчику  и доработка при необходимости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Прямоугольник 317"/>
          <p:cNvSpPr/>
          <p:nvPr/>
        </p:nvSpPr>
        <p:spPr>
          <a:xfrm>
            <a:off x="182160" y="743040"/>
            <a:ext cx="9702720" cy="446040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Прямоугольник 318"/>
          <p:cNvSpPr/>
          <p:nvPr/>
        </p:nvSpPr>
        <p:spPr>
          <a:xfrm>
            <a:off x="2929320" y="0"/>
            <a:ext cx="4025520" cy="59256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Внедрение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236" name="Прямоугольник 319"/>
          <p:cNvSpPr/>
          <p:nvPr/>
        </p:nvSpPr>
        <p:spPr>
          <a:xfrm>
            <a:off x="1098000" y="1933560"/>
            <a:ext cx="2743200" cy="29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Полилиния 320"/>
          <p:cNvSpPr/>
          <p:nvPr/>
        </p:nvSpPr>
        <p:spPr>
          <a:xfrm>
            <a:off x="365400" y="1189440"/>
            <a:ext cx="2636640" cy="193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Прямоугольник 321"/>
          <p:cNvSpPr/>
          <p:nvPr/>
        </p:nvSpPr>
        <p:spPr>
          <a:xfrm>
            <a:off x="365400" y="1189440"/>
            <a:ext cx="877680" cy="1931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Полилиния 322"/>
          <p:cNvSpPr/>
          <p:nvPr/>
        </p:nvSpPr>
        <p:spPr>
          <a:xfrm>
            <a:off x="2477160" y="1189440"/>
            <a:ext cx="2636640" cy="193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Полилиния 323"/>
          <p:cNvSpPr/>
          <p:nvPr/>
        </p:nvSpPr>
        <p:spPr>
          <a:xfrm>
            <a:off x="548280" y="1040760"/>
            <a:ext cx="2636640" cy="193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1f1f1f"/>
                </a:solidFill>
                <a:latin typeface="Noto Sans CJK JP Light"/>
                <a:ea typeface="DejaVu Sans"/>
              </a:rPr>
              <a:t>Сборка, 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41" name="Прямоугольник 324"/>
          <p:cNvSpPr/>
          <p:nvPr/>
        </p:nvSpPr>
        <p:spPr>
          <a:xfrm>
            <a:off x="548280" y="1040760"/>
            <a:ext cx="877680" cy="193176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Полилиния 325"/>
          <p:cNvSpPr/>
          <p:nvPr/>
        </p:nvSpPr>
        <p:spPr>
          <a:xfrm>
            <a:off x="4588560" y="1189440"/>
            <a:ext cx="2636640" cy="193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Полилиния 326"/>
          <p:cNvSpPr/>
          <p:nvPr/>
        </p:nvSpPr>
        <p:spPr>
          <a:xfrm>
            <a:off x="2660400" y="1040760"/>
            <a:ext cx="2636640" cy="193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Полилиния 327"/>
          <p:cNvSpPr/>
          <p:nvPr/>
        </p:nvSpPr>
        <p:spPr>
          <a:xfrm>
            <a:off x="6699600" y="1189440"/>
            <a:ext cx="2636640" cy="193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Полилиния 328"/>
          <p:cNvSpPr/>
          <p:nvPr/>
        </p:nvSpPr>
        <p:spPr>
          <a:xfrm>
            <a:off x="4771800" y="1040760"/>
            <a:ext cx="2636640" cy="193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Полилиния 329"/>
          <p:cNvSpPr/>
          <p:nvPr/>
        </p:nvSpPr>
        <p:spPr>
          <a:xfrm>
            <a:off x="6882840" y="1040760"/>
            <a:ext cx="2636640" cy="193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Прямоугольник 330"/>
          <p:cNvSpPr/>
          <p:nvPr/>
        </p:nvSpPr>
        <p:spPr>
          <a:xfrm>
            <a:off x="548280" y="1040760"/>
            <a:ext cx="1926000" cy="176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Сборка, монтажные и пуско-наладочные работы на объекте эксплуатации 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48" name="Прямоугольник 331"/>
          <p:cNvSpPr/>
          <p:nvPr/>
        </p:nvSpPr>
        <p:spPr>
          <a:xfrm>
            <a:off x="3295800" y="1393200"/>
            <a:ext cx="1818360" cy="12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Проведение сертификационных испытаний системы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49" name="Прямоугольник 332"/>
          <p:cNvSpPr/>
          <p:nvPr/>
        </p:nvSpPr>
        <p:spPr>
          <a:xfrm>
            <a:off x="5566320" y="1635840"/>
            <a:ext cx="1463040" cy="55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Сдача Заказчику 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50" name="Прямоугольник 333"/>
          <p:cNvSpPr/>
          <p:nvPr/>
        </p:nvSpPr>
        <p:spPr>
          <a:xfrm>
            <a:off x="7617600" y="1486440"/>
            <a:ext cx="1463040" cy="104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Обучение и техническая поддержка системы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51" name="Рисунок 334" descr=""/>
          <p:cNvPicPr/>
          <p:nvPr/>
        </p:nvPicPr>
        <p:blipFill>
          <a:blip r:embed="rId1"/>
          <a:stretch/>
        </p:blipFill>
        <p:spPr>
          <a:xfrm>
            <a:off x="3312720" y="2785680"/>
            <a:ext cx="3459960" cy="281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ed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127"/>
          <p:cNvSpPr/>
          <p:nvPr/>
        </p:nvSpPr>
        <p:spPr>
          <a:xfrm>
            <a:off x="4086720" y="296640"/>
            <a:ext cx="5554080" cy="501732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Прямоугольник 128"/>
          <p:cNvSpPr/>
          <p:nvPr/>
        </p:nvSpPr>
        <p:spPr>
          <a:xfrm>
            <a:off x="731520" y="1626120"/>
            <a:ext cx="2926440" cy="403812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Прямоугольник 129"/>
          <p:cNvSpPr/>
          <p:nvPr/>
        </p:nvSpPr>
        <p:spPr>
          <a:xfrm>
            <a:off x="621720" y="594360"/>
            <a:ext cx="292644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Основные направления</a:t>
            </a:r>
            <a:endParaRPr b="0" lang="ru-RU" sz="28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51" name="Прямоугольник 130"/>
          <p:cNvSpPr/>
          <p:nvPr/>
        </p:nvSpPr>
        <p:spPr>
          <a:xfrm>
            <a:off x="4208400" y="296640"/>
            <a:ext cx="2377800" cy="3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Комплексные решения</a:t>
            </a:r>
            <a:endParaRPr b="0" lang="ru-RU" sz="14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52" name="Прямоугольник 131"/>
          <p:cNvSpPr/>
          <p:nvPr/>
        </p:nvSpPr>
        <p:spPr>
          <a:xfrm>
            <a:off x="4245480" y="1812600"/>
            <a:ext cx="2377800" cy="3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Специальные решения</a:t>
            </a:r>
            <a:endParaRPr b="0" lang="ru-RU" sz="14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53" name="Прямоугольник 132"/>
          <p:cNvSpPr/>
          <p:nvPr/>
        </p:nvSpPr>
        <p:spPr>
          <a:xfrm>
            <a:off x="4229640" y="3448800"/>
            <a:ext cx="317304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Интеллектуальные системы</a:t>
            </a:r>
            <a:endParaRPr b="0" lang="ru-RU" sz="14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54" name="Прямая соединительная линия 133"/>
          <p:cNvSpPr/>
          <p:nvPr/>
        </p:nvSpPr>
        <p:spPr>
          <a:xfrm>
            <a:off x="4323600" y="625680"/>
            <a:ext cx="22320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Прямая соединительная линия 135"/>
          <p:cNvSpPr/>
          <p:nvPr/>
        </p:nvSpPr>
        <p:spPr>
          <a:xfrm>
            <a:off x="4348440" y="2139480"/>
            <a:ext cx="2249640" cy="252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Прямая соединительная линия 136"/>
          <p:cNvSpPr/>
          <p:nvPr/>
        </p:nvSpPr>
        <p:spPr>
          <a:xfrm>
            <a:off x="4323960" y="3827880"/>
            <a:ext cx="2372400" cy="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Text Box 1"/>
          <p:cNvSpPr/>
          <p:nvPr/>
        </p:nvSpPr>
        <p:spPr>
          <a:xfrm>
            <a:off x="4399200" y="647640"/>
            <a:ext cx="4866120" cy="10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Разработка программно-аппаратных инфраструктурных комплексов под ключ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Разработка распределенных систем хранения, обработки и представления информации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58" name="Text Box 2"/>
          <p:cNvSpPr/>
          <p:nvPr/>
        </p:nvSpPr>
        <p:spPr>
          <a:xfrm>
            <a:off x="4397040" y="2184480"/>
            <a:ext cx="5051160" cy="10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Разработка специальных программных комплексов</a:t>
            </a:r>
            <a:r>
              <a:rPr b="0" lang="en-US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 </a:t>
            </a: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различного назначения с применением современных технологий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70c0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Модернизация и автоматизация существующих решений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59" name="Text Box 3"/>
          <p:cNvSpPr/>
          <p:nvPr/>
        </p:nvSpPr>
        <p:spPr>
          <a:xfrm>
            <a:off x="4306680" y="3895200"/>
            <a:ext cx="5142240" cy="12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Разработка экспертных систем и систем поддержки принятия решений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Разработка систем прогнозирования и анализа на основе имитационного моделирования, цифровых двойников и машинного обучения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</p:txBody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ed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рямоугольник 140"/>
          <p:cNvSpPr/>
          <p:nvPr/>
        </p:nvSpPr>
        <p:spPr>
          <a:xfrm>
            <a:off x="900720" y="1079640"/>
            <a:ext cx="8277840" cy="304992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Прямоугольник 141"/>
          <p:cNvSpPr/>
          <p:nvPr/>
        </p:nvSpPr>
        <p:spPr>
          <a:xfrm>
            <a:off x="3562920" y="-6840"/>
            <a:ext cx="2914920" cy="7268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2600" spc="-1" strike="noStrike">
                <a:solidFill>
                  <a:srgbClr val="f2edeb"/>
                </a:solidFill>
                <a:latin typeface="Noto Sans CJK JP Light"/>
                <a:ea typeface="DejaVu Sans"/>
              </a:rPr>
              <a:t>Преимущества</a:t>
            </a:r>
            <a:endParaRPr b="0" lang="ru-RU" sz="2600" spc="-1" strike="noStrike">
              <a:solidFill>
                <a:srgbClr val="f2edeb"/>
              </a:solidFill>
              <a:latin typeface="Arial"/>
            </a:endParaRPr>
          </a:p>
        </p:txBody>
      </p:sp>
      <p:sp>
        <p:nvSpPr>
          <p:cNvPr id="62" name="Text Box 4"/>
          <p:cNvSpPr/>
          <p:nvPr/>
        </p:nvSpPr>
        <p:spPr>
          <a:xfrm>
            <a:off x="2238840" y="1251000"/>
            <a:ext cx="6040440" cy="240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Проведение всех видов испытаний по РК-98, РК-11 и ГОСТ РВ 15.203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Сертификация решений в ФСТЭК и МО РФ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Сервисное и гарантийное обслуживание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Техническая поддержка и обучение персонала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63" name="Прямая соединительная линия 151"/>
          <p:cNvSpPr/>
          <p:nvPr/>
        </p:nvSpPr>
        <p:spPr>
          <a:xfrm>
            <a:off x="2340720" y="1611000"/>
            <a:ext cx="5457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Прямая соединительная линия 152"/>
          <p:cNvSpPr/>
          <p:nvPr/>
        </p:nvSpPr>
        <p:spPr>
          <a:xfrm>
            <a:off x="2340720" y="3050280"/>
            <a:ext cx="5457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Прямая соединительная линия 153"/>
          <p:cNvSpPr/>
          <p:nvPr/>
        </p:nvSpPr>
        <p:spPr>
          <a:xfrm>
            <a:off x="2340720" y="2331000"/>
            <a:ext cx="5457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Прямая соединительная линия 7"/>
          <p:cNvSpPr/>
          <p:nvPr/>
        </p:nvSpPr>
        <p:spPr>
          <a:xfrm>
            <a:off x="2340720" y="3769920"/>
            <a:ext cx="5457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7" name="Picture 1" descr="Эмблема Вооружённых сил Российской Федерации — Википедия"/>
          <p:cNvPicPr/>
          <p:nvPr/>
        </p:nvPicPr>
        <p:blipFill>
          <a:blip r:embed="rId1"/>
          <a:stretch/>
        </p:blipFill>
        <p:spPr>
          <a:xfrm>
            <a:off x="4083480" y="4785120"/>
            <a:ext cx="1116720" cy="612720"/>
          </a:xfrm>
          <a:prstGeom prst="rect">
            <a:avLst/>
          </a:prstGeom>
          <a:ln w="0">
            <a:noFill/>
          </a:ln>
        </p:spPr>
      </p:pic>
      <p:pic>
        <p:nvPicPr>
          <p:cNvPr id="68" name="Picture 2" descr="РКЦ &amp;quot;Прогресс&amp;quot; завершил закупку металла для станков, на которых изготовят  &amp;quot;Союз-5&amp;quot; - ВПК.name"/>
          <p:cNvPicPr/>
          <p:nvPr/>
        </p:nvPicPr>
        <p:blipFill>
          <a:blip r:embed="rId2"/>
          <a:srcRect l="12786" t="5433" r="13725" b="1797"/>
          <a:stretch/>
        </p:blipFill>
        <p:spPr>
          <a:xfrm>
            <a:off x="6766560" y="4816080"/>
            <a:ext cx="718920" cy="581760"/>
          </a:xfrm>
          <a:prstGeom prst="rect">
            <a:avLst/>
          </a:prstGeom>
          <a:ln w="0">
            <a:noFill/>
          </a:ln>
          <a:effectLst>
            <a:softEdge rad="12600"/>
          </a:effectLst>
        </p:spPr>
      </p:pic>
      <p:pic>
        <p:nvPicPr>
          <p:cNvPr id="69" name="" descr=""/>
          <p:cNvPicPr/>
          <p:nvPr/>
        </p:nvPicPr>
        <p:blipFill>
          <a:blip r:embed="rId3"/>
          <a:stretch/>
        </p:blipFill>
        <p:spPr>
          <a:xfrm>
            <a:off x="8398080" y="4678560"/>
            <a:ext cx="996840" cy="738000"/>
          </a:xfrm>
          <a:prstGeom prst="rect">
            <a:avLst/>
          </a:prstGeom>
          <a:ln w="0">
            <a:noFill/>
          </a:ln>
        </p:spPr>
      </p:pic>
      <p:pic>
        <p:nvPicPr>
          <p:cNvPr id="70" name="" descr=""/>
          <p:cNvPicPr/>
          <p:nvPr/>
        </p:nvPicPr>
        <p:blipFill>
          <a:blip r:embed="rId4"/>
          <a:stretch/>
        </p:blipFill>
        <p:spPr>
          <a:xfrm>
            <a:off x="7634160" y="4853160"/>
            <a:ext cx="681120" cy="544680"/>
          </a:xfrm>
          <a:prstGeom prst="rect">
            <a:avLst/>
          </a:prstGeom>
          <a:ln w="0">
            <a:noFill/>
          </a:ln>
        </p:spPr>
      </p:pic>
      <p:pic>
        <p:nvPicPr>
          <p:cNvPr id="71" name="" descr=""/>
          <p:cNvPicPr/>
          <p:nvPr/>
        </p:nvPicPr>
        <p:blipFill>
          <a:blip r:embed="rId5"/>
          <a:stretch/>
        </p:blipFill>
        <p:spPr>
          <a:xfrm>
            <a:off x="5200200" y="4824360"/>
            <a:ext cx="1495080" cy="573480"/>
          </a:xfrm>
          <a:prstGeom prst="rect">
            <a:avLst/>
          </a:prstGeom>
          <a:ln w="0">
            <a:noFill/>
          </a:ln>
        </p:spPr>
      </p:pic>
      <p:sp>
        <p:nvSpPr>
          <p:cNvPr id="72" name="Прямоугольник 4"/>
          <p:cNvSpPr/>
          <p:nvPr/>
        </p:nvSpPr>
        <p:spPr>
          <a:xfrm>
            <a:off x="862920" y="4678560"/>
            <a:ext cx="2914920" cy="99000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2600" spc="-1" strike="noStrike">
                <a:solidFill>
                  <a:srgbClr val="f2edeb"/>
                </a:solidFill>
                <a:latin typeface="Noto Sans CJK JP Light"/>
                <a:ea typeface="DejaVu Sans"/>
              </a:rPr>
              <a:t>Заказчики</a:t>
            </a:r>
            <a:endParaRPr b="0" lang="ru-RU" sz="2600" spc="-1" strike="noStrike">
              <a:solidFill>
                <a:srgbClr val="f2edeb"/>
              </a:solidFill>
              <a:latin typeface="Arial"/>
            </a:endParaRPr>
          </a:p>
        </p:txBody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ed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5"/>
          <p:cNvSpPr/>
          <p:nvPr/>
        </p:nvSpPr>
        <p:spPr>
          <a:xfrm>
            <a:off x="899280" y="907920"/>
            <a:ext cx="8277840" cy="412992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Прямоугольник 6"/>
          <p:cNvSpPr/>
          <p:nvPr/>
        </p:nvSpPr>
        <p:spPr>
          <a:xfrm>
            <a:off x="2699280" y="-6840"/>
            <a:ext cx="4678560" cy="7268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2600" spc="-1" strike="noStrike">
                <a:solidFill>
                  <a:srgbClr val="f2edeb"/>
                </a:solidFill>
                <a:latin typeface="Noto Sans CJK JP Light"/>
                <a:ea typeface="DejaVu Sans"/>
              </a:rPr>
              <a:t>Технологический процесс</a:t>
            </a:r>
            <a:endParaRPr b="0" lang="ru-RU" sz="2600" spc="-1" strike="noStrike">
              <a:solidFill>
                <a:srgbClr val="f2edeb"/>
              </a:solidFill>
              <a:latin typeface="Arial"/>
            </a:endParaRPr>
          </a:p>
        </p:txBody>
      </p:sp>
      <p:pic>
        <p:nvPicPr>
          <p:cNvPr id="75" name="Picture 3" descr="C:\Users\Deploy\Desktop\Ansible-logo.png"/>
          <p:cNvPicPr/>
          <p:nvPr/>
        </p:nvPicPr>
        <p:blipFill>
          <a:blip r:embed="rId1"/>
          <a:stretch/>
        </p:blipFill>
        <p:spPr>
          <a:xfrm>
            <a:off x="6860880" y="3881880"/>
            <a:ext cx="1956960" cy="435960"/>
          </a:xfrm>
          <a:prstGeom prst="rect">
            <a:avLst/>
          </a:prstGeom>
          <a:ln w="0">
            <a:noFill/>
          </a:ln>
        </p:spPr>
      </p:pic>
      <p:pic>
        <p:nvPicPr>
          <p:cNvPr id="76" name="Picture 4" descr="C:\Users\Deploy\Desktop\appscreaner.png"/>
          <p:cNvPicPr/>
          <p:nvPr/>
        </p:nvPicPr>
        <p:blipFill>
          <a:blip r:embed="rId2"/>
          <a:stretch/>
        </p:blipFill>
        <p:spPr>
          <a:xfrm>
            <a:off x="7265160" y="2068920"/>
            <a:ext cx="1215000" cy="449640"/>
          </a:xfrm>
          <a:prstGeom prst="rect">
            <a:avLst/>
          </a:prstGeom>
          <a:ln w="0">
            <a:noFill/>
          </a:ln>
        </p:spPr>
      </p:pic>
      <p:pic>
        <p:nvPicPr>
          <p:cNvPr id="77" name="Picture 5" descr="C:\Users\Deploy\Desktop\mattermost.png"/>
          <p:cNvPicPr/>
          <p:nvPr/>
        </p:nvPicPr>
        <p:blipFill>
          <a:blip r:embed="rId3"/>
          <a:stretch/>
        </p:blipFill>
        <p:spPr>
          <a:xfrm>
            <a:off x="1605600" y="2966760"/>
            <a:ext cx="1295280" cy="143280"/>
          </a:xfrm>
          <a:prstGeom prst="rect">
            <a:avLst/>
          </a:prstGeom>
          <a:ln w="0">
            <a:noFill/>
          </a:ln>
        </p:spPr>
      </p:pic>
      <p:pic>
        <p:nvPicPr>
          <p:cNvPr id="78" name="Picture 6" descr="C:\Users\Deploy\Desktop\PostgreSQL_logo_Postgre_SQL.png"/>
          <p:cNvPicPr/>
          <p:nvPr/>
        </p:nvPicPr>
        <p:blipFill>
          <a:blip r:embed="rId4"/>
          <a:stretch/>
        </p:blipFill>
        <p:spPr>
          <a:xfrm>
            <a:off x="3996000" y="4138560"/>
            <a:ext cx="1244880" cy="143280"/>
          </a:xfrm>
          <a:prstGeom prst="rect">
            <a:avLst/>
          </a:prstGeom>
          <a:ln w="0">
            <a:noFill/>
          </a:ln>
        </p:spPr>
      </p:pic>
      <p:pic>
        <p:nvPicPr>
          <p:cNvPr id="79" name="Picture 7" descr="C:\Users\Deploy\Desktop\sql.png"/>
          <p:cNvPicPr/>
          <p:nvPr/>
        </p:nvPicPr>
        <p:blipFill>
          <a:blip r:embed="rId5"/>
          <a:stretch/>
        </p:blipFill>
        <p:spPr>
          <a:xfrm>
            <a:off x="4111560" y="3598560"/>
            <a:ext cx="949320" cy="34668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6"/>
          <a:stretch/>
        </p:blipFill>
        <p:spPr>
          <a:xfrm>
            <a:off x="1461600" y="1619280"/>
            <a:ext cx="2327040" cy="107928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7"/>
          <a:stretch/>
        </p:blipFill>
        <p:spPr>
          <a:xfrm>
            <a:off x="4296960" y="1584720"/>
            <a:ext cx="561600" cy="57384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8"/>
          <a:stretch/>
        </p:blipFill>
        <p:spPr>
          <a:xfrm>
            <a:off x="1461600" y="3234960"/>
            <a:ext cx="1128960" cy="451080"/>
          </a:xfrm>
          <a:prstGeom prst="rect">
            <a:avLst/>
          </a:prstGeom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9"/>
          <a:stretch/>
        </p:blipFill>
        <p:spPr>
          <a:xfrm>
            <a:off x="3813480" y="3058560"/>
            <a:ext cx="1427400" cy="42228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10"/>
          <a:stretch/>
        </p:blipFill>
        <p:spPr>
          <a:xfrm>
            <a:off x="4067280" y="2278080"/>
            <a:ext cx="1069200" cy="60048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11"/>
          <a:stretch/>
        </p:blipFill>
        <p:spPr>
          <a:xfrm>
            <a:off x="1641600" y="3866760"/>
            <a:ext cx="1021320" cy="222480"/>
          </a:xfrm>
          <a:prstGeom prst="rect">
            <a:avLst/>
          </a:prstGeom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12"/>
          <a:stretch/>
        </p:blipFill>
        <p:spPr>
          <a:xfrm>
            <a:off x="5780880" y="2772360"/>
            <a:ext cx="646200" cy="64620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13"/>
          <a:stretch/>
        </p:blipFill>
        <p:spPr>
          <a:xfrm>
            <a:off x="5960880" y="3778560"/>
            <a:ext cx="530280" cy="659880"/>
          </a:xfrm>
          <a:prstGeom prst="rect">
            <a:avLst/>
          </a:prstGeom>
          <a:ln w="0">
            <a:noFill/>
          </a:ln>
        </p:spPr>
      </p:pic>
      <p:pic>
        <p:nvPicPr>
          <p:cNvPr id="88" name="" descr=""/>
          <p:cNvPicPr/>
          <p:nvPr/>
        </p:nvPicPr>
        <p:blipFill>
          <a:blip r:embed="rId14"/>
          <a:stretch/>
        </p:blipFill>
        <p:spPr>
          <a:xfrm>
            <a:off x="5686560" y="2159280"/>
            <a:ext cx="993600" cy="53676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15"/>
          <a:stretch/>
        </p:blipFill>
        <p:spPr>
          <a:xfrm>
            <a:off x="5600880" y="1619280"/>
            <a:ext cx="1273680" cy="37368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16"/>
          <a:stretch/>
        </p:blipFill>
        <p:spPr>
          <a:xfrm>
            <a:off x="5780880" y="3418560"/>
            <a:ext cx="809280" cy="25308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17"/>
          <a:stretch/>
        </p:blipFill>
        <p:spPr>
          <a:xfrm>
            <a:off x="7400880" y="1619280"/>
            <a:ext cx="1079280" cy="40428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18"/>
          <a:stretch/>
        </p:blipFill>
        <p:spPr>
          <a:xfrm>
            <a:off x="7580880" y="2699280"/>
            <a:ext cx="539280" cy="53928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19"/>
          <a:stretch/>
        </p:blipFill>
        <p:spPr>
          <a:xfrm>
            <a:off x="7400880" y="3369240"/>
            <a:ext cx="982080" cy="40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Прямоугольник 177"/>
          <p:cNvSpPr/>
          <p:nvPr/>
        </p:nvSpPr>
        <p:spPr>
          <a:xfrm>
            <a:off x="2929320" y="0"/>
            <a:ext cx="4025520" cy="59256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Концепция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95" name="Прямоугольник 175"/>
          <p:cNvSpPr/>
          <p:nvPr/>
        </p:nvSpPr>
        <p:spPr>
          <a:xfrm>
            <a:off x="396000" y="798840"/>
            <a:ext cx="9323640" cy="441828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Прямоугольник 176"/>
          <p:cNvSpPr/>
          <p:nvPr/>
        </p:nvSpPr>
        <p:spPr>
          <a:xfrm>
            <a:off x="571680" y="1387800"/>
            <a:ext cx="700920" cy="58608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7" name="Прямоугольник 178"/>
          <p:cNvSpPr/>
          <p:nvPr/>
        </p:nvSpPr>
        <p:spPr>
          <a:xfrm>
            <a:off x="5323320" y="1387080"/>
            <a:ext cx="700560" cy="5864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8" name="Прямоугольник 179"/>
          <p:cNvSpPr/>
          <p:nvPr/>
        </p:nvSpPr>
        <p:spPr>
          <a:xfrm>
            <a:off x="5323320" y="3152880"/>
            <a:ext cx="700560" cy="58608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4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9" name="Прямоугольник 180"/>
          <p:cNvSpPr/>
          <p:nvPr/>
        </p:nvSpPr>
        <p:spPr>
          <a:xfrm>
            <a:off x="571680" y="3152880"/>
            <a:ext cx="700920" cy="58608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00" name="Text Box 5"/>
          <p:cNvSpPr/>
          <p:nvPr/>
        </p:nvSpPr>
        <p:spPr>
          <a:xfrm>
            <a:off x="1259640" y="1310040"/>
            <a:ext cx="3897000" cy="12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DejaVu Sans"/>
              </a:rPr>
              <a:t>Непрерывное развитие инфраструктуры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DejaVu Sans"/>
              </a:rPr>
              <a:t>Автоматизация процессов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DejaVu Sans"/>
              </a:rPr>
              <a:t>Внедрение интеллектуализации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DejaVu Sans"/>
              </a:rPr>
              <a:t>Разработка прикладного специального ПО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01" name="Прямоугольник 182"/>
          <p:cNvSpPr/>
          <p:nvPr/>
        </p:nvSpPr>
        <p:spPr>
          <a:xfrm>
            <a:off x="1276200" y="957960"/>
            <a:ext cx="1756440" cy="28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Принципы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02" name="Прямоугольник 183"/>
          <p:cNvSpPr/>
          <p:nvPr/>
        </p:nvSpPr>
        <p:spPr>
          <a:xfrm>
            <a:off x="6027120" y="957960"/>
            <a:ext cx="2284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Готовые продукты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03" name="Text Box 6"/>
          <p:cNvSpPr/>
          <p:nvPr/>
        </p:nvSpPr>
        <p:spPr>
          <a:xfrm>
            <a:off x="6010200" y="1310760"/>
            <a:ext cx="3709080" cy="9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Light"/>
                <a:ea typeface="Noto Sans CJK SC"/>
              </a:rPr>
              <a:t>Конвергентная облачная платформа 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Light"/>
                <a:ea typeface="Noto Sans CJK SC"/>
              </a:rPr>
              <a:t>Средство коллективного отображения 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Light"/>
                <a:ea typeface="Noto Sans CJK SC"/>
              </a:rPr>
              <a:t>Система контроля и управления доступом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04" name="Прямоугольник 185"/>
          <p:cNvSpPr/>
          <p:nvPr/>
        </p:nvSpPr>
        <p:spPr>
          <a:xfrm>
            <a:off x="1276200" y="2711880"/>
            <a:ext cx="263628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Решения (прототипы)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05" name="Text Box 7"/>
          <p:cNvSpPr/>
          <p:nvPr/>
        </p:nvSpPr>
        <p:spPr>
          <a:xfrm>
            <a:off x="1259640" y="3053520"/>
            <a:ext cx="3708360" cy="188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Thin"/>
                <a:ea typeface="Noto Sans CJK SC"/>
              </a:rPr>
              <a:t>Система безопасной разработки ПО (НИР)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Thin"/>
                <a:ea typeface="Noto Sans CJK SC"/>
              </a:rPr>
              <a:t>Система интеллектуального управления КА (НИР)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Thin"/>
                <a:ea typeface="Noto Sans CJK SC"/>
              </a:rPr>
              <a:t>Система оценки достаточности средств НАКУ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Thin"/>
                <a:ea typeface="Noto Sans CJK SC"/>
              </a:rPr>
              <a:t>Имитационная модель оценки надежности КС (НИР)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Thin"/>
                <a:ea typeface="Noto Sans CJK SC"/>
              </a:rPr>
              <a:t>Имитационная модель ТТХ КС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06" name="Прямоугольник 187"/>
          <p:cNvSpPr/>
          <p:nvPr/>
        </p:nvSpPr>
        <p:spPr>
          <a:xfrm>
            <a:off x="6027120" y="2711880"/>
            <a:ext cx="263628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Решения (прототипы)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07" name="Text Box 9"/>
          <p:cNvSpPr/>
          <p:nvPr/>
        </p:nvSpPr>
        <p:spPr>
          <a:xfrm>
            <a:off x="6009480" y="3064320"/>
            <a:ext cx="3709080" cy="188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Виртуализация на отечественных платформах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Интеллектуализация управления КА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Интеллектуальный СКУД (</a:t>
            </a:r>
            <a:r>
              <a:rPr b="0" lang="en-US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FaceID</a:t>
            </a: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, обнаружение электронных устройств)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Коллективный интеллект БПЛА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Облачная система хранения, обработки и предоставления данных ДЗЗ</a:t>
            </a:r>
            <a:endParaRPr b="0" lang="ru-RU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Прямоугольник 189"/>
          <p:cNvSpPr/>
          <p:nvPr/>
        </p:nvSpPr>
        <p:spPr>
          <a:xfrm>
            <a:off x="0" y="0"/>
            <a:ext cx="6773400" cy="566568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Прямоугольник 190"/>
          <p:cNvSpPr/>
          <p:nvPr/>
        </p:nvSpPr>
        <p:spPr>
          <a:xfrm rot="21589200">
            <a:off x="6597720" y="3600"/>
            <a:ext cx="3476160" cy="5665320"/>
          </a:xfrm>
          <a:prstGeom prst="rect">
            <a:avLst/>
          </a:prstGeom>
          <a:solidFill>
            <a:srgbClr val="f2f2f2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Прямоугольник 191"/>
          <p:cNvSpPr/>
          <p:nvPr/>
        </p:nvSpPr>
        <p:spPr>
          <a:xfrm>
            <a:off x="182160" y="0"/>
            <a:ext cx="5857200" cy="5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«Облачная» инфраструктура</a:t>
            </a:r>
            <a:endParaRPr b="0" lang="ru-RU" sz="28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11" name="Прямоугольник 192"/>
          <p:cNvSpPr/>
          <p:nvPr/>
        </p:nvSpPr>
        <p:spPr>
          <a:xfrm>
            <a:off x="182160" y="743040"/>
            <a:ext cx="457524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Конвергентная облачная платформа</a:t>
            </a:r>
            <a:endParaRPr b="0" lang="ru-RU" sz="18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12" name="Прямоугольник 193"/>
          <p:cNvSpPr/>
          <p:nvPr/>
        </p:nvSpPr>
        <p:spPr>
          <a:xfrm>
            <a:off x="182160" y="1149840"/>
            <a:ext cx="6223680" cy="66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Обеспечивает независимость программных средств от аппаратной платформы и создает из вычислительных средств конвергентный кластер с применением технологий виртуализации.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13" name="Прямоугольник 194"/>
          <p:cNvSpPr/>
          <p:nvPr/>
        </p:nvSpPr>
        <p:spPr>
          <a:xfrm>
            <a:off x="182160" y="1932120"/>
            <a:ext cx="7505280" cy="178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Управление аппаратными ресурсами  и средой виртуализации кластера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Мониторинг состояния технических средств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Автоматизированная настройка и установка компонентов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Использование любой «устаревшей» ОС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14" name="Прямоугольник 195"/>
          <p:cNvSpPr/>
          <p:nvPr/>
        </p:nvSpPr>
        <p:spPr>
          <a:xfrm>
            <a:off x="182160" y="3867480"/>
            <a:ext cx="7322400" cy="14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Автоматическое распределение нагрузки на узлы кластера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Высокая надежность и отказоустойчивость системы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Легкая масштабируемость 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15" name="Прямая соединительная линия 196"/>
          <p:cNvSpPr/>
          <p:nvPr/>
        </p:nvSpPr>
        <p:spPr>
          <a:xfrm>
            <a:off x="291960" y="505080"/>
            <a:ext cx="4944600" cy="36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Прямая соединительная линия 197"/>
          <p:cNvSpPr/>
          <p:nvPr/>
        </p:nvSpPr>
        <p:spPr>
          <a:xfrm flipV="1">
            <a:off x="163800" y="1189440"/>
            <a:ext cx="360" cy="59832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Рисунок 198" descr=""/>
          <p:cNvPicPr/>
          <p:nvPr/>
        </p:nvPicPr>
        <p:blipFill>
          <a:blip r:embed="rId1"/>
          <a:stretch/>
        </p:blipFill>
        <p:spPr>
          <a:xfrm>
            <a:off x="11935800" y="3530520"/>
            <a:ext cx="2780640" cy="1312560"/>
          </a:xfrm>
          <a:prstGeom prst="rect">
            <a:avLst/>
          </a:prstGeom>
          <a:ln w="0">
            <a:noFill/>
          </a:ln>
        </p:spPr>
      </p:pic>
      <p:sp>
        <p:nvSpPr>
          <p:cNvPr id="118" name="Google Shape;9694;p68"/>
          <p:cNvSpPr/>
          <p:nvPr/>
        </p:nvSpPr>
        <p:spPr>
          <a:xfrm>
            <a:off x="11789280" y="3421080"/>
            <a:ext cx="3040560" cy="2255760"/>
          </a:xfrm>
          <a:custGeom>
            <a:avLst/>
            <a:gdLst/>
            <a:ahLst/>
            <a:rect l="l" t="t" r="r" b="b"/>
            <a:pathLst>
              <a:path w="19326" h="18118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9" name="Рисунок 200" descr=""/>
          <p:cNvPicPr/>
          <p:nvPr/>
        </p:nvPicPr>
        <p:blipFill>
          <a:blip r:embed="rId2"/>
          <a:stretch/>
        </p:blipFill>
        <p:spPr>
          <a:xfrm>
            <a:off x="6954840" y="353880"/>
            <a:ext cx="2975400" cy="1292760"/>
          </a:xfrm>
          <a:prstGeom prst="rect">
            <a:avLst/>
          </a:prstGeom>
          <a:ln w="0">
            <a:noFill/>
          </a:ln>
        </p:spPr>
      </p:pic>
      <p:pic>
        <p:nvPicPr>
          <p:cNvPr id="120" name="Рисунок 201" descr=""/>
          <p:cNvPicPr/>
          <p:nvPr/>
        </p:nvPicPr>
        <p:blipFill>
          <a:blip r:embed="rId3"/>
          <a:stretch/>
        </p:blipFill>
        <p:spPr>
          <a:xfrm>
            <a:off x="6958440" y="2082600"/>
            <a:ext cx="2974680" cy="1292040"/>
          </a:xfrm>
          <a:prstGeom prst="rect">
            <a:avLst/>
          </a:prstGeom>
          <a:ln w="0">
            <a:noFill/>
          </a:ln>
        </p:spPr>
      </p:pic>
      <p:pic>
        <p:nvPicPr>
          <p:cNvPr id="121" name="Рисунок 202" descr=""/>
          <p:cNvPicPr/>
          <p:nvPr/>
        </p:nvPicPr>
        <p:blipFill>
          <a:blip r:embed="rId4"/>
          <a:stretch/>
        </p:blipFill>
        <p:spPr>
          <a:xfrm>
            <a:off x="6958440" y="3807720"/>
            <a:ext cx="2974680" cy="122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Прямоугольник 203"/>
          <p:cNvSpPr/>
          <p:nvPr/>
        </p:nvSpPr>
        <p:spPr>
          <a:xfrm>
            <a:off x="0" y="0"/>
            <a:ext cx="5491080" cy="566568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Прямоугольник 204"/>
          <p:cNvSpPr/>
          <p:nvPr/>
        </p:nvSpPr>
        <p:spPr>
          <a:xfrm rot="21589200">
            <a:off x="5392800" y="-1080"/>
            <a:ext cx="4672800" cy="565740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Прямоугольник 205"/>
          <p:cNvSpPr/>
          <p:nvPr/>
        </p:nvSpPr>
        <p:spPr>
          <a:xfrm>
            <a:off x="180720" y="445680"/>
            <a:ext cx="5126040" cy="7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Средство коллективного отображения</a:t>
            </a:r>
            <a:endParaRPr b="0" lang="ru-RU" sz="28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25" name="Прямоугольник 206"/>
          <p:cNvSpPr/>
          <p:nvPr/>
        </p:nvSpPr>
        <p:spPr>
          <a:xfrm>
            <a:off x="180720" y="1695600"/>
            <a:ext cx="400392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Управление видеостеной</a:t>
            </a:r>
            <a:endParaRPr b="0" lang="ru-RU" sz="18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26" name="Прямоугольник 207"/>
          <p:cNvSpPr/>
          <p:nvPr/>
        </p:nvSpPr>
        <p:spPr>
          <a:xfrm>
            <a:off x="182160" y="2231280"/>
            <a:ext cx="494172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Программно-аппаратное решение для удобного просмотра изображений сразу с нескольких рабочих мест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27" name="Прямоугольник 208"/>
          <p:cNvSpPr/>
          <p:nvPr/>
        </p:nvSpPr>
        <p:spPr>
          <a:xfrm>
            <a:off x="5493240" y="3272400"/>
            <a:ext cx="4392000" cy="2228760"/>
          </a:xfrm>
          <a:prstGeom prst="rect">
            <a:avLst/>
          </a:prstGeom>
          <a:noFill/>
          <a:ln w="0">
            <a:noFill/>
          </a:ln>
          <a:effectLst>
            <a:softEdge rad="1522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solidFill>
                <a:srgbClr val="595959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Гибкая настройка под необходимую конфигурацию и количество видеопанелей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Управление вариантами отображения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Управление с любого рабочего места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28" name="Прямоугольник 209"/>
          <p:cNvSpPr/>
          <p:nvPr/>
        </p:nvSpPr>
        <p:spPr>
          <a:xfrm>
            <a:off x="182160" y="3272400"/>
            <a:ext cx="6406920" cy="20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solidFill>
                <a:srgbClr val="595959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Совместимо с Astra Linux Special Edition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Отсутствие привязки к проприетарным технологиям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Совместимость с широким парком видеопанелей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Легкая масштабируемость 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29" name="Прямая соединительная линия 210"/>
          <p:cNvSpPr/>
          <p:nvPr/>
        </p:nvSpPr>
        <p:spPr>
          <a:xfrm>
            <a:off x="276840" y="1410120"/>
            <a:ext cx="4327560" cy="36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Прямая соединительная линия 211"/>
          <p:cNvSpPr/>
          <p:nvPr/>
        </p:nvSpPr>
        <p:spPr>
          <a:xfrm flipV="1">
            <a:off x="172800" y="2302560"/>
            <a:ext cx="360" cy="36108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31" name="Рисунок 212" descr=""/>
          <p:cNvPicPr/>
          <p:nvPr/>
        </p:nvPicPr>
        <p:blipFill>
          <a:blip r:embed="rId1"/>
          <a:stretch/>
        </p:blipFill>
        <p:spPr>
          <a:xfrm>
            <a:off x="11935800" y="3530520"/>
            <a:ext cx="2780640" cy="1312560"/>
          </a:xfrm>
          <a:prstGeom prst="rect">
            <a:avLst/>
          </a:prstGeom>
          <a:ln w="0">
            <a:noFill/>
          </a:ln>
        </p:spPr>
      </p:pic>
      <p:sp>
        <p:nvSpPr>
          <p:cNvPr id="132" name="Google Shape;9694;p 1"/>
          <p:cNvSpPr/>
          <p:nvPr/>
        </p:nvSpPr>
        <p:spPr>
          <a:xfrm>
            <a:off x="11789280" y="3421080"/>
            <a:ext cx="3040560" cy="2255760"/>
          </a:xfrm>
          <a:custGeom>
            <a:avLst/>
            <a:gdLst/>
            <a:ahLst/>
            <a:rect l="l" t="t" r="r" b="b"/>
            <a:pathLst>
              <a:path w="19326" h="18118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Рисунок 3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676840" y="1524600"/>
            <a:ext cx="4181040" cy="1299600"/>
          </a:xfrm>
          <a:prstGeom prst="rect">
            <a:avLst/>
          </a:prstGeom>
          <a:ln w="0">
            <a:noFill/>
          </a:ln>
        </p:spPr>
      </p:pic>
      <p:pic>
        <p:nvPicPr>
          <p:cNvPr id="134" name="Рисунок 1" descr="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676840" y="147960"/>
            <a:ext cx="4172760" cy="137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Прямоугольник 216"/>
          <p:cNvSpPr/>
          <p:nvPr/>
        </p:nvSpPr>
        <p:spPr>
          <a:xfrm>
            <a:off x="0" y="0"/>
            <a:ext cx="5491080" cy="566568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Прямоугольник 217"/>
          <p:cNvSpPr/>
          <p:nvPr/>
        </p:nvSpPr>
        <p:spPr>
          <a:xfrm>
            <a:off x="179280" y="193680"/>
            <a:ext cx="5126040" cy="7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Система контроля и управления доступом</a:t>
            </a:r>
            <a:endParaRPr b="0" lang="ru-RU" sz="28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37" name="Прямоугольник 218"/>
          <p:cNvSpPr/>
          <p:nvPr/>
        </p:nvSpPr>
        <p:spPr>
          <a:xfrm>
            <a:off x="180720" y="1259280"/>
            <a:ext cx="400392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Система световой и звуковой сигнализации</a:t>
            </a:r>
            <a:endParaRPr b="0" lang="ru-RU" sz="18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38" name="Прямоугольник 219"/>
          <p:cNvSpPr/>
          <p:nvPr/>
        </p:nvSpPr>
        <p:spPr>
          <a:xfrm>
            <a:off x="182160" y="1913040"/>
            <a:ext cx="4941720" cy="97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Программно-аппаратное решение для централизованного контроля доступа в помещения и к рабочим местам и для мониторинга датчиковой аппаратуры помещения.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39" name="Прямоугольник 220"/>
          <p:cNvSpPr/>
          <p:nvPr/>
        </p:nvSpPr>
        <p:spPr>
          <a:xfrm rot="21589200">
            <a:off x="5306760" y="-360"/>
            <a:ext cx="4862880" cy="566820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Прямоугольник 221"/>
          <p:cNvSpPr/>
          <p:nvPr/>
        </p:nvSpPr>
        <p:spPr>
          <a:xfrm>
            <a:off x="5501520" y="2854080"/>
            <a:ext cx="4483440" cy="2746800"/>
          </a:xfrm>
          <a:prstGeom prst="rect">
            <a:avLst/>
          </a:prstGeom>
          <a:noFill/>
          <a:ln w="0">
            <a:noFill/>
          </a:ln>
          <a:effectLst>
            <a:softEdge rad="1522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0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Управление оборудованием  и настройка конфигурации 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Управление учетными данными сотрудников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Назначение и контроль доступа сотрудников в помещения и к вычислительным средствам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Отображение на схеме контролируемых помещений текущего состояния дверей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Ведение журнала регистрации доступа 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41" name="Прямоугольник 222"/>
          <p:cNvSpPr/>
          <p:nvPr/>
        </p:nvSpPr>
        <p:spPr>
          <a:xfrm>
            <a:off x="182160" y="2828880"/>
            <a:ext cx="5124600" cy="261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solidFill>
                <a:srgbClr val="595959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Совместимо с Astra Linux Special Edition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Высокая гибкость и способность доработки под требования системы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Использование стандартных аппаратных средств управления доступом, пожарной и охранной сигнализации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Архитектура, позволяющая строить отказоустойчивые системы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42" name="Прямая соединительная линия 223"/>
          <p:cNvSpPr/>
          <p:nvPr/>
        </p:nvSpPr>
        <p:spPr>
          <a:xfrm>
            <a:off x="275400" y="1158120"/>
            <a:ext cx="4327560" cy="36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Прямая соединительная линия 224"/>
          <p:cNvSpPr/>
          <p:nvPr/>
        </p:nvSpPr>
        <p:spPr>
          <a:xfrm flipV="1">
            <a:off x="172800" y="1991520"/>
            <a:ext cx="360" cy="56520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4" name="Рисунок 227" descr=""/>
          <p:cNvPicPr/>
          <p:nvPr/>
        </p:nvPicPr>
        <p:blipFill>
          <a:blip r:embed="rId1"/>
          <a:stretch/>
        </p:blipFill>
        <p:spPr>
          <a:xfrm>
            <a:off x="6277320" y="1619640"/>
            <a:ext cx="3439800" cy="1234440"/>
          </a:xfrm>
          <a:prstGeom prst="rect">
            <a:avLst/>
          </a:prstGeom>
          <a:ln w="0">
            <a:noFill/>
          </a:ln>
        </p:spPr>
      </p:pic>
      <p:pic>
        <p:nvPicPr>
          <p:cNvPr id="145" name="Picture 8" descr=""/>
          <p:cNvPicPr/>
          <p:nvPr/>
        </p:nvPicPr>
        <p:blipFill>
          <a:blip r:embed="rId2"/>
          <a:stretch/>
        </p:blipFill>
        <p:spPr>
          <a:xfrm>
            <a:off x="6298560" y="14400"/>
            <a:ext cx="3127680" cy="160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Прямоугольник 228"/>
          <p:cNvSpPr/>
          <p:nvPr/>
        </p:nvSpPr>
        <p:spPr>
          <a:xfrm>
            <a:off x="0" y="0"/>
            <a:ext cx="6773400" cy="566568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Прямоугольник 229"/>
          <p:cNvSpPr/>
          <p:nvPr/>
        </p:nvSpPr>
        <p:spPr>
          <a:xfrm rot="21589200">
            <a:off x="6597720" y="3600"/>
            <a:ext cx="3476160" cy="566532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Прямоугольник 230"/>
          <p:cNvSpPr/>
          <p:nvPr/>
        </p:nvSpPr>
        <p:spPr>
          <a:xfrm>
            <a:off x="182520" y="112320"/>
            <a:ext cx="5857200" cy="5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Система безопасной разработки ПО</a:t>
            </a:r>
            <a:endParaRPr b="0" lang="ru-RU" sz="28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49" name="Прямоугольник 231"/>
          <p:cNvSpPr/>
          <p:nvPr/>
        </p:nvSpPr>
        <p:spPr>
          <a:xfrm>
            <a:off x="182520" y="1094400"/>
            <a:ext cx="457524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НИР БПО</a:t>
            </a:r>
            <a:endParaRPr b="0" lang="ru-RU" sz="18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50" name="Прямоугольник 232"/>
          <p:cNvSpPr/>
          <p:nvPr/>
        </p:nvSpPr>
        <p:spPr>
          <a:xfrm>
            <a:off x="182520" y="1501920"/>
            <a:ext cx="6223680" cy="66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Программное решение для разработки программного обеспечения в соответствии с требованиями ГОСТ Р 56939-2016 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51" name="Прямоугольник 233"/>
          <p:cNvSpPr/>
          <p:nvPr/>
        </p:nvSpPr>
        <p:spPr>
          <a:xfrm>
            <a:off x="182520" y="2045160"/>
            <a:ext cx="7505280" cy="178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Формирование среды разработки 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Проведение статического анализа, экспертизы исходного кода и сборку ПО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Проведение функционального, фаззинг тестирования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Проверка разработанного ПО на бесконфликтность с антивирусами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52" name="Прямоугольник 234"/>
          <p:cNvSpPr/>
          <p:nvPr/>
        </p:nvSpPr>
        <p:spPr>
          <a:xfrm>
            <a:off x="182520" y="3980520"/>
            <a:ext cx="7322400" cy="14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Формирование документации к ПО по требованиям ГОСТ 19 серии 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Передача результатов в сертификационные лаборатории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Автоматизированное взаимодействие с БД уязвимостей ПО</a:t>
            </a:r>
            <a:endParaRPr b="0" lang="ru-RU" sz="1300" spc="-1" strike="noStrike">
              <a:solidFill>
                <a:srgbClr val="595959"/>
              </a:solidFill>
              <a:latin typeface="Arial"/>
            </a:endParaRPr>
          </a:p>
        </p:txBody>
      </p:sp>
      <p:sp>
        <p:nvSpPr>
          <p:cNvPr id="153" name="Прямая соединительная линия 235"/>
          <p:cNvSpPr/>
          <p:nvPr/>
        </p:nvSpPr>
        <p:spPr>
          <a:xfrm>
            <a:off x="255960" y="1054800"/>
            <a:ext cx="5750640" cy="36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Прямая соединительная линия 236"/>
          <p:cNvSpPr/>
          <p:nvPr/>
        </p:nvSpPr>
        <p:spPr>
          <a:xfrm flipV="1">
            <a:off x="164160" y="1510920"/>
            <a:ext cx="360" cy="41976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Рисунок 237" descr=""/>
          <p:cNvPicPr/>
          <p:nvPr/>
        </p:nvPicPr>
        <p:blipFill>
          <a:blip r:embed="rId1"/>
          <a:stretch/>
        </p:blipFill>
        <p:spPr>
          <a:xfrm>
            <a:off x="11935800" y="3530520"/>
            <a:ext cx="2780640" cy="1312560"/>
          </a:xfrm>
          <a:prstGeom prst="rect">
            <a:avLst/>
          </a:prstGeom>
          <a:ln w="0">
            <a:noFill/>
          </a:ln>
        </p:spPr>
      </p:pic>
      <p:sp>
        <p:nvSpPr>
          <p:cNvPr id="156" name="Google Shape;9694;p 3"/>
          <p:cNvSpPr/>
          <p:nvPr/>
        </p:nvSpPr>
        <p:spPr>
          <a:xfrm>
            <a:off x="11789280" y="3421080"/>
            <a:ext cx="3040560" cy="2255760"/>
          </a:xfrm>
          <a:custGeom>
            <a:avLst/>
            <a:gdLst/>
            <a:ahLst/>
            <a:rect l="l" t="t" r="r" b="b"/>
            <a:pathLst>
              <a:path w="19326" h="18118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7" name="Picture 11" descr=""/>
          <p:cNvPicPr/>
          <p:nvPr/>
        </p:nvPicPr>
        <p:blipFill>
          <a:blip r:embed="rId2"/>
          <a:stretch/>
        </p:blipFill>
        <p:spPr>
          <a:xfrm>
            <a:off x="6811920" y="147960"/>
            <a:ext cx="3183480" cy="1363680"/>
          </a:xfrm>
          <a:prstGeom prst="rect">
            <a:avLst/>
          </a:prstGeom>
          <a:ln w="0">
            <a:noFill/>
          </a:ln>
        </p:spPr>
      </p:pic>
      <p:pic>
        <p:nvPicPr>
          <p:cNvPr id="158" name="Picture 12" descr=""/>
          <p:cNvPicPr/>
          <p:nvPr/>
        </p:nvPicPr>
        <p:blipFill>
          <a:blip r:embed="rId3"/>
          <a:stretch/>
        </p:blipFill>
        <p:spPr>
          <a:xfrm>
            <a:off x="6811920" y="2082600"/>
            <a:ext cx="3183480" cy="1411560"/>
          </a:xfrm>
          <a:prstGeom prst="rect">
            <a:avLst/>
          </a:prstGeom>
          <a:ln w="0">
            <a:noFill/>
          </a:ln>
        </p:spPr>
      </p:pic>
      <p:pic>
        <p:nvPicPr>
          <p:cNvPr id="159" name="Picture 13" descr=""/>
          <p:cNvPicPr/>
          <p:nvPr/>
        </p:nvPicPr>
        <p:blipFill>
          <a:blip r:embed="rId4"/>
          <a:stretch/>
        </p:blipFill>
        <p:spPr>
          <a:xfrm>
            <a:off x="6811920" y="4016520"/>
            <a:ext cx="3183480" cy="136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383a"/>
      </a:dk2>
      <a:lt2>
        <a:srgbClr val="ccffff"/>
      </a:lt2>
      <a:accent1>
        <a:srgbClr val="0070c0"/>
      </a:accent1>
      <a:accent2>
        <a:srgbClr val="ff9000"/>
      </a:accent2>
      <a:accent3>
        <a:srgbClr val="21ab90"/>
      </a:accent3>
      <a:accent4>
        <a:srgbClr val="ff4500"/>
      </a:accent4>
      <a:accent5>
        <a:srgbClr val="657174"/>
      </a:accent5>
      <a:accent6>
        <a:srgbClr val="961ae7"/>
      </a:accent6>
      <a:hlink>
        <a:srgbClr val="0070c0"/>
      </a:hlink>
      <a:folHlink>
        <a:srgbClr val="7030a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15792</TotalTime>
  <Application>LibreOffice/7.3.7.2$Linux_X86_64 LibreOffice_project/30$Build-2</Application>
  <AppVersion>15.0000</AppVersion>
  <Words>692</Words>
  <Paragraphs>171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2018-04-13T09:53:49Z</dcterms:created>
  <dc:creator>Логинов Константин Михайлович</dc:creator>
  <dc:description/>
  <dc:language>ru-RU</dc:language>
  <cp:lastModifiedBy/>
  <cp:lastPrinted>2021-10-18T14:52:08Z</cp:lastPrinted>
  <dcterms:modified xsi:type="dcterms:W3CDTF">2022-11-25T14:05:39Z</dcterms:modified>
  <cp:revision>1981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Лист A4 (210x297 мм)</vt:lpwstr>
  </property>
  <property fmtid="{D5CDD505-2E9C-101B-9397-08002B2CF9AE}" pid="4" name="Slides">
    <vt:i4>15</vt:i4>
  </property>
</Properties>
</file>